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82" r:id="rId6"/>
    <p:sldId id="277" r:id="rId7"/>
    <p:sldId id="279" r:id="rId8"/>
    <p:sldId id="288" r:id="rId9"/>
    <p:sldId id="289" r:id="rId10"/>
    <p:sldId id="287" r:id="rId11"/>
    <p:sldId id="285" r:id="rId12"/>
    <p:sldId id="29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99"/>
    <a:srgbClr val="00518E"/>
    <a:srgbClr val="005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29" autoAdjust="0"/>
    <p:restoredTop sz="94660"/>
  </p:normalViewPr>
  <p:slideViewPr>
    <p:cSldViewPr>
      <p:cViewPr>
        <p:scale>
          <a:sx n="75" d="100"/>
          <a:sy n="75" d="100"/>
        </p:scale>
        <p:origin x="-12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70986" y="2132856"/>
            <a:ext cx="7488832" cy="25649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6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u="none" strike="noStrike" kern="1200" spc="120" normalizeH="0" baseline="0" noProof="0" dirty="0" smtClean="0">
                <a:ln w="6350">
                  <a:noFill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Психологическая</a:t>
            </a:r>
            <a:r>
              <a:rPr kumimoji="0" lang="ru-RU" sz="7200" u="none" strike="noStrike" kern="1200" spc="120" normalizeH="0" noProof="0" dirty="0" smtClean="0">
                <a:ln w="6350">
                  <a:noFill/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подготовка детей к ВПР</a:t>
            </a:r>
            <a:endParaRPr kumimoji="0" lang="ru-RU" sz="6000" u="none" strike="noStrike" kern="1200" spc="120" normalizeH="0" baseline="0" noProof="0" dirty="0">
              <a:ln w="6350">
                <a:noFill/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8100000" scaled="1"/>
                <a:tileRect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4248472" cy="1656184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Татьяна Александровна</a:t>
            </a: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едагог-психолог МБОУ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Колодезянская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2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Рекомендации для учителей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Составьте </a:t>
            </a:r>
            <a:r>
              <a:rPr lang="ru-RU" sz="2800" dirty="0"/>
              <a:t>план подготовки по предмету и расскажите о нем учащимся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2.  Дайте учащимся возможность оценить их достижения в учебе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3. Не говорите с учащимися о ВПР слишком часто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4.  «Скажи мне - и я забуду, учи меня - и я могу запомнить, вовлекай меня - и я научусь</a:t>
            </a:r>
            <a:r>
              <a:rPr lang="ru-RU" sz="2800" dirty="0" smtClean="0"/>
              <a:t>».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5. Научите учащихся работать с критериями оценки заданий.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6425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Рекомендации для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учителей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6. Не показывайте страха и беспокойства по поводу предстоящих ВПР.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7</a:t>
            </a:r>
            <a:r>
              <a:rPr lang="ru-RU" sz="2800" dirty="0"/>
              <a:t>. Хвалите своих учеников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8. Общайтесь с коллегами</a:t>
            </a:r>
            <a:r>
              <a:rPr lang="ru-RU" sz="2800" dirty="0" smtClean="0"/>
              <a:t>!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9. Поддерживайте </a:t>
            </a:r>
            <a:r>
              <a:rPr lang="ru-RU" sz="2800" dirty="0" err="1"/>
              <a:t>внеучебные</a:t>
            </a:r>
            <a:r>
              <a:rPr lang="ru-RU" sz="2800" dirty="0"/>
              <a:t> интересы учащихся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10. </a:t>
            </a:r>
            <a:r>
              <a:rPr lang="ru-RU" sz="2800" dirty="0"/>
              <a:t>Общайтесь с родителями и привлекайте их на свою сторону!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9226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14346" y="1857364"/>
            <a:ext cx="95229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720080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pic>
        <p:nvPicPr>
          <p:cNvPr id="6" name="Рисунок 5" descr="«Если ребёнку удается добиться успеха в школе, у него есть все шансы на успех в жизни.»  У. Глассер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1115616" y="1677880"/>
            <a:ext cx="6912768" cy="4296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9647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720080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 algn="ctr">
              <a:buNone/>
            </a:pPr>
            <a:r>
              <a:rPr lang="ru-RU" sz="2800" b="1" dirty="0" smtClean="0"/>
              <a:t>ВПР </a:t>
            </a:r>
            <a:r>
              <a:rPr lang="ru-RU" sz="2800" b="1" dirty="0"/>
              <a:t>показывает  качество усвоения знаний, умений, это проверка способностей и возможностей ребенка, дает ему возможность понять и оценить себя.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20688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Это страшная аббревиатура «ВПР»!</a:t>
            </a:r>
          </a:p>
        </p:txBody>
      </p:sp>
      <p:pic>
        <p:nvPicPr>
          <p:cNvPr id="6" name="Рисунок 5" descr="http://nivin.ru/wp-content/uploads/2018/01/rebenok-boitsya_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438821" y="1832246"/>
            <a:ext cx="4338365" cy="2628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219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720080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pic>
        <p:nvPicPr>
          <p:cNvPr id="1026" name="Picture 2" descr="C:\Users\ПК-Александр\Desktop\ВПР\img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914400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192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Модель психологической подготовки учащихся к ВПР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657124"/>
            <a:ext cx="2952328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развитие у обучающихся познавательного компонента психологической готовности к ВПР: отработка навыков самоорганизации и самоконтроля, волевой </a:t>
            </a:r>
            <a:r>
              <a:rPr lang="ru-RU" sz="1800" dirty="0" err="1"/>
              <a:t>саморегуляции</a:t>
            </a:r>
            <a:r>
              <a:rPr lang="ru-RU" sz="1800" dirty="0"/>
              <a:t>, развитие внимания, памяти, </a:t>
            </a:r>
            <a:r>
              <a:rPr lang="ru-RU" sz="1800" dirty="0" smtClean="0"/>
              <a:t>мышления</a:t>
            </a:r>
            <a:endParaRPr lang="ru-RU" sz="1800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5940152" y="2630491"/>
            <a:ext cx="2952328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/>
              <a:t>создание необходимого психологического настроя у педагогов, классных руководителей, обучающихся и их родителей во время подготовки и проведения </a:t>
            </a:r>
            <a:r>
              <a:rPr lang="ru-RU" sz="1800" dirty="0" smtClean="0"/>
              <a:t>ВПР</a:t>
            </a:r>
            <a:endParaRPr lang="ru-RU" sz="1800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3070681" y="2634196"/>
            <a:ext cx="2952328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ru-RU" sz="1800" dirty="0"/>
              <a:t>уменьшение уровня тревожности у обучающихся с помощью овладения навыками психофизической </a:t>
            </a:r>
            <a:r>
              <a:rPr lang="ru-RU" sz="1800" dirty="0" err="1" smtClean="0"/>
              <a:t>саморегуляции</a:t>
            </a:r>
            <a:endParaRPr lang="ru-RU" sz="18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899592" y="16557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923928" y="16557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895821" y="16520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41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72008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когнитивных процессов 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«Соединяем несоединимое»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b="1" dirty="0" smtClean="0"/>
              <a:t>Игра «Внимание»                  «Вставь по аналогии»</a:t>
            </a:r>
          </a:p>
          <a:p>
            <a:pPr marL="0" lvl="0" indent="0">
              <a:buNone/>
            </a:pPr>
            <a:r>
              <a:rPr lang="ru-RU" sz="2000" dirty="0" smtClean="0"/>
              <a:t>                                                                   </a:t>
            </a:r>
            <a:r>
              <a:rPr lang="ru-RU" sz="2000" b="1" dirty="0" smtClean="0"/>
              <a:t>Юрий </a:t>
            </a:r>
            <a:r>
              <a:rPr lang="ru-RU" sz="2000" b="1" dirty="0"/>
              <a:t>– Москва, _____ - </a:t>
            </a:r>
            <a:r>
              <a:rPr lang="ru-RU" sz="2000" b="1" dirty="0" smtClean="0"/>
              <a:t>Петербург                                                                  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    </a:t>
            </a:r>
            <a:r>
              <a:rPr lang="ru-RU" sz="2000" b="1" dirty="0" smtClean="0"/>
              <a:t>Джон – Евгений, ______ - Михаил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    </a:t>
            </a:r>
            <a:r>
              <a:rPr lang="ru-RU" sz="2000" b="1" dirty="0"/>
              <a:t>Шура – Саша, Нюра - </a:t>
            </a:r>
            <a:r>
              <a:rPr lang="ru-RU" sz="2000" b="1" dirty="0" smtClean="0"/>
              <a:t>______</a:t>
            </a:r>
            <a:endParaRPr lang="ru-RU" sz="2000" dirty="0"/>
          </a:p>
          <a:p>
            <a:pPr marL="0" lvl="0" indent="0">
              <a:buNone/>
            </a:pPr>
            <a:r>
              <a:rPr lang="ru-RU" sz="2000" dirty="0" smtClean="0"/>
              <a:t>                                                                  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</a:t>
            </a:r>
            <a:endParaRPr lang="ru-RU" sz="2800" dirty="0"/>
          </a:p>
        </p:txBody>
      </p:sp>
      <p:pic>
        <p:nvPicPr>
          <p:cNvPr id="6" name="Рисунок 5" descr="ÑÐ¿ÑÐ°Ð¶Ð½ÐµÐ½Ð¸Ðµ-ÑÐ¾ÐµÐ´Ð¸Ð½Ð¸-Ð½ÐµÑÐ¾ÐµÐ´Ð¸Ð½Ð¸Ð¼Ð¾Ðµ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51521" y="1916833"/>
            <a:ext cx="3384376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4702207" y="1393613"/>
            <a:ext cx="3257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Логические </a:t>
            </a:r>
            <a:r>
              <a:rPr lang="ru-RU" sz="2800" b="1" dirty="0"/>
              <a:t>задачи</a:t>
            </a:r>
          </a:p>
        </p:txBody>
      </p:sp>
      <p:pic>
        <p:nvPicPr>
          <p:cNvPr id="2050" name="Picture 2" descr="ÑÐ¿ÐµÐ»ÑÐµ-Ð³ÑÑÑÐ¸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702207" y="1916833"/>
            <a:ext cx="3576636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ÐÐ°Ð´Ð°Ð½Ð¸Ðµ â 1 ÐÐ³ÑÐ° Â« ÐÐ½Ð¸Ð¼Ð°Ð½Ð¸ÐµÂ»  ÐÐ°Ð¿Ð¾Ð¼Ð½Ð¸ÑÐµ ÑÐ²Ð¸Ð´ÐµÐ½Ð½ÑÐµ Ð¸Ð·Ð¾Ð±ÑÐ°Ð¶ÐµÐ½Ð¸Ñ Ð¸ Ð·Ð°ÑÐ¸ÑÑÐ¹ÑÐµ ÐºÐ°Ðº Ð¼Ð¾Ð¶Ð½Ð¾ ÑÐ¾ÑÐ½ÐµÐµ. ÐÐ¾Ð¿ÑÑÐ°Ð¹ÑÐµÑÑ Ð´Ð¾ÑÐ¸ÑÐ¾Ð²Ð°ÑÑ ÑÑÐ¸ ÑÐ¸Ð³ÑÑÑ Ð´Ð¾ ÑÐ¸Ð³ÑÑÑ Ð´Ð¾ ÐºÐ°ÐºÐ¾Ð³Ð¾-Ð»Ð¸Ð±Ð¾ ÑÐµÐ»Ð¾Ð³Ð¾ Ð¸Ð·Ð¾Ð±ÑÐ°Ð¶ÐµÐ½Ð¸Ñ.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237702" y="4365104"/>
            <a:ext cx="4104456" cy="13825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52192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Уменьшение уровня тревожности обучающихся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 Упражнение </a:t>
            </a:r>
            <a:r>
              <a:rPr lang="ru-RU" sz="2800" b="1" dirty="0"/>
              <a:t>“Дождь в джунглях</a:t>
            </a:r>
            <a:r>
              <a:rPr lang="ru-RU" sz="2800" b="1" dirty="0" smtClean="0"/>
              <a:t>”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6" name="Рисунок 5" descr="C:\Users\ПК-Александр\Desktop\ВПР\20181023_14111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5400000">
            <a:off x="-871632" y="3688056"/>
            <a:ext cx="4050334" cy="1948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ПК-Александр\Desktop\ВПР\20181023_141127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 rot="5400000">
            <a:off x="2078740" y="3279054"/>
            <a:ext cx="4049592" cy="27778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" name="Рисунок 7" descr="C:\Users\ПК-Александр\Desktop\ВПР\20181023_141149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rot="5400000">
            <a:off x="5192963" y="3665293"/>
            <a:ext cx="4060446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741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Упражнения для снятия эмоционального напряжения и развитию познавательных процессов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1. Перекрёстные движения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Одновременно с правой рукой двигается левая нога, совершаются движения глазами во все стороны.</a:t>
            </a:r>
          </a:p>
          <a:p>
            <a:r>
              <a:rPr lang="ru-RU" b="1" dirty="0" smtClean="0"/>
              <a:t>2. Шапка для размышлений.</a:t>
            </a:r>
          </a:p>
          <a:p>
            <a:r>
              <a:rPr lang="ru-RU" dirty="0" smtClean="0"/>
              <a:t>Мягко завернуть уши от верхней точки до мочки 3 раза, петь или говорить (услышать резонирующий звук своего голоса).</a:t>
            </a:r>
          </a:p>
          <a:p>
            <a:r>
              <a:rPr lang="ru-RU" b="1" dirty="0" smtClean="0"/>
              <a:t>3. Качание головой.</a:t>
            </a:r>
          </a:p>
          <a:p>
            <a:r>
              <a:rPr lang="ru-RU" dirty="0" smtClean="0"/>
              <a:t>Уронить голову вперёд, позволяя ей медленно качаться из стороны в сторону, при помощи дыхания уходит напряжение. Подбородок вычерчивает изогнутую линию на груди по мере расслабления шеи.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500174"/>
            <a:ext cx="8229600" cy="436880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4. </a:t>
            </a:r>
            <a:r>
              <a:rPr lang="ru-RU" sz="2400" b="1" dirty="0" smtClean="0"/>
              <a:t>Свеча.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Исходное положение – сидя за партой. Представьте, что перед вами стоит большая свеча. Сделайте глубокий вдох и постарайтесь одним выдохом задуть свечу. А теперь представьте перед собой 5 маленьких свечек. Сделайте глубокий вдох и задуйте эти свечи маленькими порциями выдоха.</a:t>
            </a:r>
            <a:br>
              <a:rPr lang="ru-RU" sz="2400" dirty="0" smtClean="0"/>
            </a:br>
            <a:r>
              <a:rPr lang="ru-RU" sz="2400" b="1" dirty="0" smtClean="0"/>
              <a:t>5. </a:t>
            </a:r>
            <a:r>
              <a:rPr lang="ru-RU" sz="2400" b="1" dirty="0" smtClean="0"/>
              <a:t>Хлопушки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Хлопок в ладоши, хлопок кулаком правой руки о ладонь левой руки, хлопок в ладоши, хлопок кулаком левой руки о ладонь правой руки, хлопок в ладоши и т. д.</a:t>
            </a:r>
            <a:br>
              <a:rPr lang="ru-RU" sz="2400" dirty="0" smtClean="0"/>
            </a:br>
            <a:r>
              <a:rPr lang="ru-RU" sz="2400" b="1" dirty="0" smtClean="0"/>
              <a:t>6. </a:t>
            </a:r>
            <a:r>
              <a:rPr lang="ru-RU" sz="2400" b="1" dirty="0" smtClean="0"/>
              <a:t>Ладонь - кулак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 одной  руке ладонь сжата в кулак, на другой ладонь раскрыта. Быстро меняем позиции. </a:t>
            </a:r>
            <a:br>
              <a:rPr lang="ru-RU" sz="2400" dirty="0" smtClean="0"/>
            </a:br>
            <a:r>
              <a:rPr lang="ru-RU" sz="2400" b="1" dirty="0" smtClean="0"/>
              <a:t>7. </a:t>
            </a:r>
            <a:r>
              <a:rPr lang="ru-RU" sz="2400" b="1" dirty="0" smtClean="0"/>
              <a:t>"Отрываем" большой палец: </a:t>
            </a:r>
            <a:r>
              <a:rPr lang="ru-RU" sz="2400" dirty="0" smtClean="0"/>
              <a:t>сильно трем его пальцами другой руки. У основания большого пальца находится много точек, которые стимулируют мозг.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D3B05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301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Модель психологической подготовки учащихся к ВПР</vt:lpstr>
      <vt:lpstr>Развитие когнитивных процессов </vt:lpstr>
      <vt:lpstr>Уменьшение уровня тревожности обучающихся</vt:lpstr>
      <vt:lpstr>Упражнения для снятия эмоционального напряжения и развитию познавательных процессов </vt:lpstr>
      <vt:lpstr>4. Свеча. Исходное положение – сидя за партой. Представьте, что перед вами стоит большая свеча. Сделайте глубокий вдох и постарайтесь одним выдохом задуть свечу. А теперь представьте перед собой 5 маленьких свечек. Сделайте глубокий вдох и задуйте эти свечи маленькими порциями выдоха. 5. Хлопушки Хлопок в ладоши, хлопок кулаком правой руки о ладонь левой руки, хлопок в ладоши, хлопок кулаком левой руки о ладонь правой руки, хлопок в ладоши и т. д. 6. Ладонь - кулак На одной  руке ладонь сжата в кулак, на другой ладонь раскрыта. Быстро меняем позиции.  7. "Отрываем" большой палец: сильно трем его пальцами другой руки. У основания большого пальца находится много точек, которые стимулируют мозг. </vt:lpstr>
      <vt:lpstr>Рекомендации для учителей</vt:lpstr>
      <vt:lpstr>Рекомендации для учителей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u1</cp:lastModifiedBy>
  <cp:revision>109</cp:revision>
  <dcterms:created xsi:type="dcterms:W3CDTF">2018-03-09T15:08:22Z</dcterms:created>
  <dcterms:modified xsi:type="dcterms:W3CDTF">2019-01-11T07:09:45Z</dcterms:modified>
</cp:coreProperties>
</file>