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4"/>
  </p:notesMasterIdLst>
  <p:sldIdLst>
    <p:sldId id="256" r:id="rId2"/>
    <p:sldId id="258" r:id="rId3"/>
    <p:sldId id="259" r:id="rId4"/>
    <p:sldId id="269" r:id="rId5"/>
    <p:sldId id="270" r:id="rId6"/>
    <p:sldId id="271" r:id="rId7"/>
    <p:sldId id="272" r:id="rId8"/>
    <p:sldId id="273" r:id="rId9"/>
    <p:sldId id="274" r:id="rId10"/>
    <p:sldId id="260" r:id="rId11"/>
    <p:sldId id="264" r:id="rId12"/>
    <p:sldId id="275" r:id="rId13"/>
    <p:sldId id="276" r:id="rId14"/>
    <p:sldId id="277" r:id="rId15"/>
    <p:sldId id="278" r:id="rId16"/>
    <p:sldId id="279" r:id="rId17"/>
    <p:sldId id="280" r:id="rId18"/>
    <p:sldId id="266" r:id="rId19"/>
    <p:sldId id="267" r:id="rId20"/>
    <p:sldId id="268" r:id="rId21"/>
    <p:sldId id="265" r:id="rId22"/>
    <p:sldId id="281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F3CC334-3219-4E18-8529-FF06616522A7}">
  <a:tblStyle styleId="{4F3CC334-3219-4E18-8529-FF06616522A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4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61350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15900" y="1523999"/>
            <a:ext cx="75819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Calibri"/>
              <a:buNone/>
              <a:defRPr sz="6000" b="1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988530" y="2717799"/>
            <a:ext cx="4862946" cy="142240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-457200" y="-660400"/>
            <a:ext cx="2921000" cy="2921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5511800" y="5651498"/>
            <a:ext cx="1155700" cy="1193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68953" y="3136900"/>
            <a:ext cx="41021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32830" y="5651498"/>
            <a:ext cx="1155700" cy="11933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8153860" y="5651498"/>
            <a:ext cx="1155700" cy="11933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0" y="1"/>
            <a:ext cx="12192000" cy="164623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800"/>
              <a:buChar char="•"/>
              <a:defRPr>
                <a:solidFill>
                  <a:schemeClr val="accent5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•"/>
              <a:defRPr>
                <a:solidFill>
                  <a:schemeClr val="accent5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>
                <a:solidFill>
                  <a:schemeClr val="accent5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>
                <a:solidFill>
                  <a:schemeClr val="accent5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>
                <a:solidFill>
                  <a:schemeClr val="accent5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11230200" y="-871198"/>
            <a:ext cx="1800000" cy="180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11413512" y="-720000"/>
            <a:ext cx="1440000" cy="144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1593512" y="-540000"/>
            <a:ext cx="1080000" cy="108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11770200" y="-360000"/>
            <a:ext cx="720000" cy="72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2578100" y="365125"/>
            <a:ext cx="8775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38200" y="2227377"/>
            <a:ext cx="10515600" cy="394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•"/>
              <a:defRPr>
                <a:solidFill>
                  <a:schemeClr val="accen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•"/>
              <a:defRPr>
                <a:solidFill>
                  <a:schemeClr val="accen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-457200" y="-660400"/>
            <a:ext cx="2921000" cy="2921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11230200" y="-871198"/>
            <a:ext cx="1800000" cy="180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11413512" y="-720000"/>
            <a:ext cx="1440000" cy="144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11593512" y="-540000"/>
            <a:ext cx="1080000" cy="108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11770200" y="-360000"/>
            <a:ext cx="720000" cy="72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50800" dir="5400000" sx="1000" sy="10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устой слайд">
  <p:cSld name="1_Пустой слайд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-762000" y="-914400"/>
            <a:ext cx="2336800" cy="2336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15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-1620688" y="45855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jp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jpg"/><Relationship Id="rId1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ctrTitle"/>
          </p:nvPr>
        </p:nvSpPr>
        <p:spPr>
          <a:xfrm>
            <a:off x="119336" y="2235200"/>
            <a:ext cx="75819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ru-RU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практико-ориентированных задач на уроках русского языка как один из видов проблемного обучения</a:t>
            </a:r>
            <a:endParaRPr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1"/>
          </p:nvPr>
        </p:nvSpPr>
        <p:spPr>
          <a:xfrm>
            <a:off x="8394700" y="3162300"/>
            <a:ext cx="41021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ru-RU" dirty="0" smtClean="0"/>
              <a:t>12.12.2023</a:t>
            </a:r>
            <a:endParaRPr dirty="0"/>
          </a:p>
        </p:txBody>
      </p:sp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5792" y="2997692"/>
            <a:ext cx="862616" cy="862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sz="8000" dirty="0" smtClean="0"/>
              <a:t>Было</a:t>
            </a:r>
            <a:endParaRPr sz="8000" dirty="0"/>
          </a:p>
        </p:txBody>
      </p:sp>
      <p:pic>
        <p:nvPicPr>
          <p:cNvPr id="5" name="Рисунок 4" descr="Учебник Русский язык. Практика. 6 класс - купить в Uch-market, цена на  Мегамаркет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980728"/>
            <a:ext cx="1932940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Линия УМК М. М. Разумовской. Русский язык (5-9) – издательство Дрофа –  Вентана-граф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94" y="2636912"/>
            <a:ext cx="2000250" cy="2833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06" y="1772816"/>
            <a:ext cx="2088232" cy="300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6"/>
          <a:srcRect l="38462" t="26796" r="14904" b="9636"/>
          <a:stretch/>
        </p:blipFill>
        <p:spPr bwMode="auto">
          <a:xfrm>
            <a:off x="8112224" y="2204864"/>
            <a:ext cx="3905250" cy="2992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Русский язык. 7 класс. Учебник в двух частях (комплект из 2 книг) (Михаил  Баранов) - купить книгу с доставкой в интернет-магазине «Читай-город».  ISBN: 978-5-09-070480-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3700924"/>
            <a:ext cx="2971800" cy="2889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sz="8000" dirty="0" smtClean="0"/>
              <a:t>Стало</a:t>
            </a:r>
            <a:endParaRPr sz="8000" dirty="0"/>
          </a:p>
        </p:txBody>
      </p:sp>
      <p:pic>
        <p:nvPicPr>
          <p:cNvPr id="2052" name="Picture 4" descr="ОК ГДЗ Русский 7 класс Ладыженская 2023 | Фото решеб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39" y="4185737"/>
            <a:ext cx="185737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Ладыженская Русский язык 5 класс Учебник Купи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905456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1823059"/>
            <a:ext cx="1607871" cy="232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147" y="1685631"/>
            <a:ext cx="1827553" cy="261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700" y="3645024"/>
            <a:ext cx="1944216" cy="271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Русский язык. 6 класс. В 2-х частях - Ладыженская Т.А., Баранов М.Т. и др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Google Shape;108;p15"/>
          <p:cNvSpPr txBox="1">
            <a:spLocks/>
          </p:cNvSpPr>
          <p:nvPr/>
        </p:nvSpPr>
        <p:spPr>
          <a:xfrm>
            <a:off x="765174" y="1988840"/>
            <a:ext cx="10515402" cy="3817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ru-RU" sz="3500" dirty="0">
                <a:solidFill>
                  <a:schemeClr val="accent5"/>
                </a:solidFill>
              </a:rPr>
              <a:t>Если человек соприкоснулся с целым и осознал себя как его часть — вот здесь и начинается его радость, его настоящее бытие. </a:t>
            </a:r>
          </a:p>
          <a:p>
            <a:pPr algn="r"/>
            <a:endParaRPr lang="ru-RU" sz="4500" dirty="0">
              <a:solidFill>
                <a:schemeClr val="accent5"/>
              </a:solidFill>
            </a:endParaRPr>
          </a:p>
          <a:p>
            <a:pPr algn="r"/>
            <a:r>
              <a:rPr lang="ru-RU" sz="4500" dirty="0">
                <a:solidFill>
                  <a:schemeClr val="accent5"/>
                </a:solidFill>
              </a:rPr>
              <a:t>Ш. А. </a:t>
            </a:r>
            <a:r>
              <a:rPr lang="ru-RU" sz="4500" dirty="0" err="1">
                <a:solidFill>
                  <a:schemeClr val="accent5"/>
                </a:solidFill>
              </a:rPr>
              <a:t>Амонашвили</a:t>
            </a:r>
            <a:endParaRPr lang="ru-RU" sz="4500" dirty="0">
              <a:solidFill>
                <a:schemeClr val="accent5"/>
              </a:solidFill>
            </a:endParaRPr>
          </a:p>
          <a:p>
            <a:pPr algn="r"/>
            <a:endParaRPr lang="ru-RU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27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Компетенция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indent="0" algn="ctr">
              <a:buNone/>
            </a:pPr>
            <a:r>
              <a:rPr lang="ru-RU" sz="5000" b="1" dirty="0"/>
              <a:t>готовность человека к мобилизации знаний, умений и внешних ресурсов для эффективной деятельности в конкретной жизненной ситуации </a:t>
            </a:r>
          </a:p>
        </p:txBody>
      </p:sp>
    </p:spTree>
    <p:extLst>
      <p:ext uri="{BB962C8B-B14F-4D97-AF65-F5344CB8AC3E}">
        <p14:creationId xmlns:p14="http://schemas.microsoft.com/office/powerpoint/2010/main" val="156271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 Какие условия </a:t>
            </a:r>
            <a:r>
              <a:rPr lang="ru-RU" dirty="0" smtClean="0"/>
              <a:t>необходимо создать? 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r>
              <a:rPr lang="ru-RU" sz="5400" dirty="0" smtClean="0"/>
              <a:t>использование </a:t>
            </a:r>
            <a:r>
              <a:rPr lang="ru-RU" sz="5400" dirty="0"/>
              <a:t>заданий, ориентирующих учащихся на адаптацию в социуме, связанные с </a:t>
            </a:r>
            <a:r>
              <a:rPr lang="ru-RU" sz="5400" dirty="0" smtClean="0"/>
              <a:t>жизнью;</a:t>
            </a:r>
            <a:endParaRPr lang="ru-RU" sz="5400" dirty="0"/>
          </a:p>
          <a:p>
            <a:r>
              <a:rPr lang="ru-RU" sz="5400" dirty="0" smtClean="0"/>
              <a:t>использовать  </a:t>
            </a:r>
            <a:r>
              <a:rPr lang="ru-RU" sz="5400" dirty="0"/>
              <a:t>интерактивные образовательные </a:t>
            </a:r>
            <a:r>
              <a:rPr lang="ru-RU" sz="5400" dirty="0" smtClean="0"/>
              <a:t>технологии;</a:t>
            </a:r>
            <a:endParaRPr lang="ru-RU" sz="5400" dirty="0"/>
          </a:p>
          <a:p>
            <a:r>
              <a:rPr lang="ru-RU" sz="5400" dirty="0" smtClean="0"/>
              <a:t>специально </a:t>
            </a:r>
            <a:r>
              <a:rPr lang="ru-RU" sz="5400" dirty="0"/>
              <a:t>создать коммуникативное пространство путём работы в группах,  благоприятный  психологический климат.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279894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 </a:t>
            </a:r>
            <a:r>
              <a:rPr lang="ru-RU" dirty="0" smtClean="0"/>
              <a:t>Исследовательская </a:t>
            </a:r>
            <a:r>
              <a:rPr lang="ru-RU" dirty="0"/>
              <a:t>деятельность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50800" indent="0">
              <a:buNone/>
            </a:pPr>
            <a:r>
              <a:rPr lang="ru-RU" sz="5400" dirty="0" smtClean="0"/>
              <a:t>Развитие </a:t>
            </a:r>
            <a:r>
              <a:rPr lang="ru-RU" sz="5400" dirty="0"/>
              <a:t>личности,  </a:t>
            </a:r>
            <a:endParaRPr lang="ru-RU" sz="5400" dirty="0" smtClean="0"/>
          </a:p>
          <a:p>
            <a:pPr marL="50800" indent="0">
              <a:buNone/>
            </a:pPr>
            <a:r>
              <a:rPr lang="ru-RU" sz="5400" dirty="0" smtClean="0"/>
              <a:t>приобретение </a:t>
            </a:r>
            <a:r>
              <a:rPr lang="ru-RU" sz="5400" dirty="0"/>
              <a:t>учащимся навыка исследования </a:t>
            </a:r>
            <a:endParaRPr lang="ru-RU" sz="5400" dirty="0" smtClean="0"/>
          </a:p>
          <a:p>
            <a:pPr marL="50800" indent="0">
              <a:buNone/>
            </a:pPr>
            <a:r>
              <a:rPr lang="ru-RU" sz="5400" dirty="0" smtClean="0"/>
              <a:t>развитие </a:t>
            </a:r>
            <a:r>
              <a:rPr lang="ru-RU" sz="5400" dirty="0"/>
              <a:t>способности к исследовательскому типу </a:t>
            </a:r>
            <a:r>
              <a:rPr lang="ru-RU" sz="5400" dirty="0" smtClean="0"/>
              <a:t>мышления</a:t>
            </a:r>
          </a:p>
          <a:p>
            <a:pPr marL="50800" indent="0">
              <a:buNone/>
            </a:pPr>
            <a:r>
              <a:rPr lang="ru-RU" sz="5400" dirty="0" smtClean="0"/>
              <a:t>активизация </a:t>
            </a:r>
            <a:r>
              <a:rPr lang="ru-RU" sz="5400" dirty="0"/>
              <a:t>личностной позиции учащегося </a:t>
            </a:r>
            <a:r>
              <a:rPr lang="ru-RU" sz="5400" dirty="0" smtClean="0"/>
              <a:t>на </a:t>
            </a:r>
            <a:r>
              <a:rPr lang="ru-RU" sz="5400" dirty="0"/>
              <a:t>основе самостоятельно получаемых знаний.</a:t>
            </a:r>
          </a:p>
          <a:p>
            <a:pPr marL="50800" indent="0">
              <a:buNone/>
            </a:pP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312718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 </a:t>
            </a:r>
            <a:r>
              <a:rPr lang="ru-RU" dirty="0" smtClean="0"/>
              <a:t>Проектная </a:t>
            </a:r>
            <a:r>
              <a:rPr lang="ru-RU" dirty="0"/>
              <a:t>деятельность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50800" indent="0">
              <a:buNone/>
            </a:pPr>
            <a:r>
              <a:rPr lang="ru-RU" sz="4800" dirty="0" smtClean="0"/>
              <a:t>повышение </a:t>
            </a:r>
            <a:r>
              <a:rPr lang="ru-RU" sz="4800" dirty="0"/>
              <a:t>личной уверенности </a:t>
            </a:r>
            <a:endParaRPr lang="ru-RU" sz="4800" dirty="0" smtClean="0"/>
          </a:p>
          <a:p>
            <a:pPr marL="50800" indent="0">
              <a:buNone/>
            </a:pPr>
            <a:r>
              <a:rPr lang="ru-RU" sz="4800" dirty="0" smtClean="0"/>
              <a:t>самореализация </a:t>
            </a:r>
            <a:r>
              <a:rPr lang="ru-RU" sz="4800" dirty="0"/>
              <a:t>и </a:t>
            </a:r>
            <a:r>
              <a:rPr lang="ru-RU" sz="4800" dirty="0" smtClean="0"/>
              <a:t>рефлексия </a:t>
            </a:r>
            <a:r>
              <a:rPr lang="ru-RU" sz="4800" dirty="0"/>
              <a:t>через проживание “ситуации успеха” </a:t>
            </a:r>
            <a:endParaRPr lang="ru-RU" sz="4800" dirty="0" smtClean="0"/>
          </a:p>
          <a:p>
            <a:pPr marL="50800" indent="0">
              <a:buNone/>
            </a:pPr>
            <a:r>
              <a:rPr lang="ru-RU" sz="4800" dirty="0" smtClean="0"/>
              <a:t>не </a:t>
            </a:r>
            <a:r>
              <a:rPr lang="ru-RU" sz="4800" dirty="0"/>
              <a:t>на словах, а в деле почувствовать себя </a:t>
            </a:r>
            <a:r>
              <a:rPr lang="ru-RU" sz="4800" dirty="0" smtClean="0"/>
              <a:t>значимым, </a:t>
            </a:r>
            <a:r>
              <a:rPr lang="ru-RU" sz="4800" dirty="0"/>
              <a:t>способным преодолевать различные проблемные </a:t>
            </a:r>
            <a:r>
              <a:rPr lang="ru-RU" sz="4800" dirty="0" smtClean="0"/>
              <a:t>ситуации</a:t>
            </a:r>
          </a:p>
          <a:p>
            <a:pPr marL="50800" indent="0">
              <a:buNone/>
            </a:pPr>
            <a:r>
              <a:rPr lang="ru-RU" sz="4800" dirty="0" smtClean="0"/>
              <a:t>осознание </a:t>
            </a:r>
            <a:r>
              <a:rPr lang="ru-RU" sz="4800" dirty="0"/>
              <a:t>себя, своих возможностей, своего вклада, а также личностного роста в процессе выполнения проектного задания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269042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 </a:t>
            </a:r>
            <a:r>
              <a:rPr lang="ru-RU" i="1" dirty="0"/>
              <a:t>преимущества использования метода проектной деятельности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r>
              <a:rPr lang="ru-RU" sz="4400" dirty="0"/>
              <a:t>Значительное увеличение самостоятельной работы учащихся.</a:t>
            </a:r>
          </a:p>
          <a:p>
            <a:r>
              <a:rPr lang="ru-RU" sz="4400" dirty="0"/>
              <a:t>Получение навыков самостоятельного поиска и обработки необходимой информации.</a:t>
            </a:r>
          </a:p>
          <a:p>
            <a:r>
              <a:rPr lang="ru-RU" sz="4400" dirty="0"/>
              <a:t>Повышение мотивации учащихся.</a:t>
            </a:r>
          </a:p>
          <a:p>
            <a:r>
              <a:rPr lang="ru-RU" sz="4400" dirty="0"/>
              <a:t>Процесс обучения становится </a:t>
            </a:r>
            <a:r>
              <a:rPr lang="ru-RU" sz="4400" dirty="0" err="1"/>
              <a:t>самомотивируемым</a:t>
            </a:r>
            <a:r>
              <a:rPr lang="ru-RU" sz="4400" dirty="0"/>
              <a:t>, так как возрастает интерес и вовлеченность в работу по мере ее выполнения.</a:t>
            </a:r>
          </a:p>
          <a:p>
            <a:r>
              <a:rPr lang="ru-RU" sz="4400" dirty="0"/>
              <a:t>Предоставление каждому возможности самореализации.</a:t>
            </a:r>
          </a:p>
          <a:p>
            <a:r>
              <a:rPr lang="ru-RU" sz="4400" dirty="0"/>
              <a:t>Развитие творческих способностей учащихся.</a:t>
            </a:r>
          </a:p>
          <a:p>
            <a:r>
              <a:rPr lang="ru-RU" sz="4400" dirty="0"/>
              <a:t>Развитие коммуникативных навыков, умения работать в коллективе и многое другое.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98541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ru-RU" i="1" dirty="0"/>
              <a:t>Проектная деятельность учащихся на уроках русского языка с точки </a:t>
            </a:r>
            <a:r>
              <a:rPr lang="ru-RU" i="1" dirty="0" smtClean="0"/>
              <a:t>зрения</a:t>
            </a:r>
            <a:endParaRPr lang="ru-RU" dirty="0"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6888089" y="2159984"/>
            <a:ext cx="4161216" cy="40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ru-RU" sz="2500" b="1" dirty="0" smtClean="0">
                <a:solidFill>
                  <a:schemeClr val="accent1"/>
                </a:solidFill>
              </a:rPr>
              <a:t>обучающегося:</a:t>
            </a:r>
          </a:p>
          <a:p>
            <a:r>
              <a:rPr lang="ru-RU" sz="2200" b="1" dirty="0"/>
              <a:t>делать что-то интересное самостоятельно или в группе;</a:t>
            </a:r>
          </a:p>
          <a:p>
            <a:r>
              <a:rPr lang="ru-RU" sz="2200" b="1" dirty="0"/>
              <a:t>проявить себя;</a:t>
            </a:r>
          </a:p>
          <a:p>
            <a:r>
              <a:rPr lang="ru-RU" sz="2200" b="1" dirty="0"/>
              <a:t>приложить свои знания, принести пользу;</a:t>
            </a:r>
          </a:p>
          <a:p>
            <a:r>
              <a:rPr lang="ru-RU" sz="2200" b="1" dirty="0"/>
              <a:t>показать достигнутый результат.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 sz="2200" dirty="0"/>
          </a:p>
        </p:txBody>
      </p:sp>
      <p:sp>
        <p:nvSpPr>
          <p:cNvPr id="7" name="Google Shape;137;p19"/>
          <p:cNvSpPr txBox="1">
            <a:spLocks/>
          </p:cNvSpPr>
          <p:nvPr/>
        </p:nvSpPr>
        <p:spPr>
          <a:xfrm>
            <a:off x="767408" y="2060848"/>
            <a:ext cx="4536504" cy="4392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</a:pPr>
            <a:r>
              <a:rPr lang="ru-RU" sz="3200" b="1" dirty="0" smtClean="0">
                <a:solidFill>
                  <a:srgbClr val="0070C0"/>
                </a:solidFill>
              </a:rPr>
              <a:t>учителя:</a:t>
            </a:r>
          </a:p>
          <a:p>
            <a:r>
              <a:rPr lang="ru-RU" b="1" dirty="0"/>
              <a:t>целеполагание и планирование деятельности;</a:t>
            </a:r>
          </a:p>
          <a:p>
            <a:r>
              <a:rPr lang="ru-RU" b="1" dirty="0"/>
              <a:t>поиск нужной информации; </a:t>
            </a:r>
          </a:p>
          <a:p>
            <a:r>
              <a:rPr lang="ru-RU" b="1" dirty="0"/>
              <a:t>проведение исследования (анализ, синтез, выдвижение гипотезы, детализация, обобщение);</a:t>
            </a:r>
          </a:p>
          <a:p>
            <a:r>
              <a:rPr lang="ru-RU" b="1" dirty="0"/>
              <a:t>презентация хода своей деятельности и результатов;</a:t>
            </a:r>
          </a:p>
          <a:p>
            <a:r>
              <a:rPr lang="ru-RU" b="1" dirty="0"/>
              <a:t>практическое применение знаний, умений и навыков в различных ситуациях;</a:t>
            </a:r>
          </a:p>
          <a:p>
            <a:r>
              <a:rPr lang="ru-RU" b="1" dirty="0"/>
              <a:t>самоанализ и рефлексия.</a:t>
            </a:r>
          </a:p>
          <a:p>
            <a:pPr marL="0" indent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ru-RU" i="1" dirty="0"/>
              <a:t>Принципы, на которых построен </a:t>
            </a:r>
            <a:r>
              <a:rPr lang="ru-RU" i="1" dirty="0" smtClean="0"/>
              <a:t>урок: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r>
              <a:rPr lang="ru-RU" dirty="0" smtClean="0"/>
              <a:t>Отказ </a:t>
            </a:r>
            <a:r>
              <a:rPr lang="ru-RU" dirty="0"/>
              <a:t>от шаблона в организации урока.</a:t>
            </a:r>
          </a:p>
          <a:p>
            <a:r>
              <a:rPr lang="ru-RU" dirty="0" smtClean="0"/>
              <a:t>Максимальное </a:t>
            </a:r>
            <a:r>
              <a:rPr lang="ru-RU" dirty="0"/>
              <a:t>вовлечение учащихся в активную деятельность на уроке.</a:t>
            </a:r>
          </a:p>
          <a:p>
            <a:r>
              <a:rPr lang="ru-RU" dirty="0" smtClean="0"/>
              <a:t>Занимательность </a:t>
            </a:r>
            <a:r>
              <a:rPr lang="ru-RU" dirty="0"/>
              <a:t>и увлечение как основа эмоционального тона урока.</a:t>
            </a:r>
          </a:p>
          <a:p>
            <a:r>
              <a:rPr lang="ru-RU" dirty="0" smtClean="0"/>
              <a:t>Поддержка </a:t>
            </a:r>
            <a:r>
              <a:rPr lang="ru-RU" dirty="0"/>
              <a:t>альтернативности, множественности мнений.</a:t>
            </a:r>
          </a:p>
          <a:p>
            <a:r>
              <a:rPr lang="ru-RU" dirty="0" smtClean="0"/>
              <a:t>Развитие </a:t>
            </a:r>
            <a:r>
              <a:rPr lang="ru-RU" dirty="0"/>
              <a:t>коммуникативных навыков как условие обеспечения взаимопонимания.</a:t>
            </a:r>
          </a:p>
          <a:p>
            <a:r>
              <a:rPr lang="ru-RU" dirty="0" smtClean="0"/>
              <a:t>«Скрытая</a:t>
            </a:r>
            <a:r>
              <a:rPr lang="ru-RU" dirty="0"/>
              <a:t>» дифференциация учащихся по учебным возможностям, интересам и т.д.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Т</a:t>
            </a:r>
            <a:r>
              <a:rPr lang="ru-RU" dirty="0" smtClean="0"/>
              <a:t>ехнология </a:t>
            </a:r>
            <a:r>
              <a:rPr lang="ru-RU" dirty="0"/>
              <a:t>развития критического мышления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indent="0" algn="just">
              <a:buNone/>
            </a:pPr>
            <a:r>
              <a:rPr lang="ru-RU" sz="4400" b="1" dirty="0"/>
              <a:t>ТРКМ – образовательная технология, основанная на учебно-познавательной, творческой или игровой деятельности учащихся с текстом.</a:t>
            </a:r>
          </a:p>
        </p:txBody>
      </p:sp>
    </p:spTree>
    <p:extLst>
      <p:ext uri="{BB962C8B-B14F-4D97-AF65-F5344CB8AC3E}">
        <p14:creationId xmlns:p14="http://schemas.microsoft.com/office/powerpoint/2010/main" val="263933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/>
            <a:r>
              <a:rPr lang="ru-RU" dirty="0"/>
              <a:t>Технология развития критического мышления предполагает обязательные этапы: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ru-RU" sz="4400" b="1" dirty="0"/>
              <a:t>1 фаза – </a:t>
            </a:r>
            <a:r>
              <a:rPr lang="ru-RU" sz="4400" b="1" dirty="0" smtClean="0"/>
              <a:t>Вызов</a:t>
            </a:r>
            <a:endParaRPr lang="ru-RU" sz="4400" b="1" dirty="0"/>
          </a:p>
          <a:p>
            <a:r>
              <a:rPr lang="ru-RU" sz="4400" b="1" dirty="0"/>
              <a:t>2 фаза – Осмысление содержания или реализация смысла </a:t>
            </a:r>
            <a:endParaRPr lang="ru-RU" sz="4400" b="1" dirty="0" smtClean="0"/>
          </a:p>
          <a:p>
            <a:r>
              <a:rPr lang="ru-RU" sz="4400" b="1" dirty="0" smtClean="0"/>
              <a:t>3 </a:t>
            </a:r>
            <a:r>
              <a:rPr lang="ru-RU" sz="4400" b="1" dirty="0"/>
              <a:t>фаза – </a:t>
            </a:r>
            <a:r>
              <a:rPr lang="ru-RU" sz="4400" b="1" dirty="0" smtClean="0"/>
              <a:t>Рефлексия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05563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Основные приёмы и </a:t>
            </a:r>
            <a:r>
              <a:rPr lang="ru-RU" dirty="0" smtClean="0"/>
              <a:t>методы ТРКМ: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50800" indent="0" algn="ctr">
              <a:buNone/>
            </a:pPr>
            <a:r>
              <a:rPr lang="ru-RU" sz="4400" b="1" dirty="0" smtClean="0"/>
              <a:t>Приём </a:t>
            </a:r>
            <a:r>
              <a:rPr lang="ru-RU" sz="4400" b="1" dirty="0"/>
              <a:t>“Зигзаг</a:t>
            </a:r>
            <a:r>
              <a:rPr lang="ru-RU" sz="4400" b="1" dirty="0" smtClean="0"/>
              <a:t>” </a:t>
            </a:r>
          </a:p>
          <a:p>
            <a:pPr marL="50800" indent="0" algn="just">
              <a:buNone/>
            </a:pPr>
            <a:r>
              <a:rPr lang="ru-RU" sz="4400" dirty="0" smtClean="0"/>
              <a:t>Класс делится на четвёрки, у каждого учащегося номер от 1 до 4. Четвёркам достаётся часть учебного текста. Каждый должен понять сначала свою часть, а, остальные части ему помогут понять другие. В классе 4 группы и каждая работает над своей частью текста. Каждому надо освоить текст, выработать своё собственное мнение, выразить его ясно, понятно. Роль учителя – координирующая и консультирующая.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17469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Основные приёмы и </a:t>
            </a:r>
            <a:r>
              <a:rPr lang="ru-RU" dirty="0" smtClean="0"/>
              <a:t>методы ТРКМ: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0800" indent="0">
              <a:buNone/>
            </a:pPr>
            <a:r>
              <a:rPr lang="ru-RU" sz="4000" b="1" dirty="0"/>
              <a:t>Приём “Идеальное домашнее задание”: </a:t>
            </a:r>
            <a:r>
              <a:rPr lang="ru-RU" sz="4000" dirty="0"/>
              <a:t>учащимся предлагается выполнить дома работу по своему усмотрению, выбрать любую форму и способ выполнения. Дается перечень заданий разного уровня сложности. В результате учащимися заранее оцениваются собственные возможности, а затем проверяется уровень самооценки.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20386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/>
              <a:t>Основные приёмы и </a:t>
            </a:r>
            <a:r>
              <a:rPr lang="ru-RU" dirty="0" smtClean="0"/>
              <a:t>методы ТРКМ:</a:t>
            </a:r>
            <a:endParaRPr dirty="0"/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indent="0" algn="ctr">
              <a:buNone/>
            </a:pPr>
            <a:r>
              <a:rPr lang="ru-RU" sz="4000" b="1" dirty="0"/>
              <a:t>Приём “</a:t>
            </a:r>
            <a:r>
              <a:rPr lang="ru-RU" sz="4000" b="1" dirty="0" err="1"/>
              <a:t>Взаимообучение</a:t>
            </a:r>
            <a:r>
              <a:rPr lang="ru-RU" sz="4000" b="1" dirty="0" smtClean="0"/>
              <a:t>” </a:t>
            </a:r>
          </a:p>
          <a:p>
            <a:pPr marL="50800" indent="0">
              <a:buNone/>
            </a:pPr>
            <a:r>
              <a:rPr lang="ru-RU" sz="4000" dirty="0" smtClean="0"/>
              <a:t>В </a:t>
            </a:r>
            <a:r>
              <a:rPr lang="ru-RU" sz="4000" dirty="0"/>
              <a:t>группах из 4-8 человек по очереди ученики играют роль учителя: суммируют содержание абзаца; придумывают вопрос и предлагают других ответить на него; разъясняют, что непонятно; дают задания для чтения следующего абзаца </a:t>
            </a:r>
          </a:p>
        </p:txBody>
      </p:sp>
    </p:spTree>
    <p:extLst>
      <p:ext uri="{BB962C8B-B14F-4D97-AF65-F5344CB8AC3E}">
        <p14:creationId xmlns:p14="http://schemas.microsoft.com/office/powerpoint/2010/main" val="65852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/>
            <a:r>
              <a:rPr lang="ru-RU" dirty="0" smtClean="0"/>
              <a:t>Разговоры о важном</a:t>
            </a:r>
            <a:endParaRPr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40" y="19204"/>
            <a:ext cx="2485844" cy="15014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108698"/>
            <a:ext cx="1917698" cy="95884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694" y="4885433"/>
            <a:ext cx="2834354" cy="14171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93" y="3721256"/>
            <a:ext cx="1587582" cy="79379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40" y="1729400"/>
            <a:ext cx="4368264" cy="218413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57" y="3556691"/>
            <a:ext cx="2792710" cy="139635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587">
            <a:off x="280861" y="4980819"/>
            <a:ext cx="3169700" cy="191449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88" y="4978375"/>
            <a:ext cx="2324737" cy="140414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66" y="3057894"/>
            <a:ext cx="3080793" cy="186079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1290601"/>
            <a:ext cx="3175000" cy="19177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4539112"/>
            <a:ext cx="3175000" cy="19177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048" y="2581364"/>
            <a:ext cx="3175000" cy="19177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048" y="769928"/>
            <a:ext cx="31750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ru-RU" dirty="0"/>
              <a:t>Прочитайте записанные предложения:</a:t>
            </a:r>
            <a:endParaRPr dirty="0"/>
          </a:p>
        </p:txBody>
      </p:sp>
      <p:sp>
        <p:nvSpPr>
          <p:cNvPr id="116" name="Google Shape;116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Фправам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верхним углу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песьма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должнабыть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паставлина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дата.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Абращенийэ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пишат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вначали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песьма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,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вконце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письма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подписываюца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. Паля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обизатилны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,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подчирк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должин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быть таким,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штоба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песмо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нипривращялас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в ребус.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Множиства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памарак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,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ашибак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,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зачоркиваней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сведетилсвуит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онеуважение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кадресату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.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Канверт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пад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писывайут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акуратна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 и </a:t>
            </a:r>
            <a:r>
              <a:rPr lang="ru-RU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расборчева</a:t>
            </a:r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iana" panose="02000507050000020002" pitchFamily="2" charset="0"/>
              </a:rPr>
              <a:t>.</a:t>
            </a:r>
            <a:endParaRPr lang="ru-RU" sz="4000" dirty="0">
              <a:solidFill>
                <a:schemeClr val="tx1">
                  <a:lumMod val="75000"/>
                  <a:lumOff val="25000"/>
                </a:schemeClr>
              </a:solidFill>
              <a:latin typeface="Liana" panose="02000507050000020002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612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 задания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Фправам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верхним углу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песьма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должнабыть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паставлина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дата.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Абращенийэ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пишат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вначали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песьма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вконце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письма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подписываюца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. Паля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обизатилны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подчирк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должин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быть таким,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штоба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песмо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нипривращялас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в ребус.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Множиства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памарак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ашибак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зачоркиваней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сведетилсвуит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онеуважение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кадресату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Канверт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пад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писывайут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акуратна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 и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расборчева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ligraph" pitchFamily="2" charset="0"/>
              </a:rPr>
              <a:t>.</a:t>
            </a:r>
          </a:p>
          <a:p>
            <a:pPr marL="508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85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 задания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0800" indent="0" algn="just">
              <a:buNone/>
            </a:pP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Фправам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верхним углу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песьма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должнабыть</a:t>
            </a:r>
            <a: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паставлина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дата.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Абращенийэ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пишат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вначали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песьма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вконце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письма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подписываюца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Паля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обизатилны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подчирк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должин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быть таким,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штоба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песмо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нипривращялас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в ребус.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Множиства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памарак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ашибак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зачоркиваней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сведетилсвуит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онеуважение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кадресату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Канверт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пад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писывайут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акуратна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и </a:t>
            </a:r>
            <a:r>
              <a:rPr lang="ru-RU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расборчева</a:t>
            </a:r>
            <a:r>
              <a:rPr lang="ru-RU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508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72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/>
        </p:nvSpPr>
        <p:spPr>
          <a:xfrm>
            <a:off x="983432" y="1693300"/>
            <a:ext cx="1044116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accent1"/>
              </a:buClr>
              <a:buSzPts val="1600"/>
            </a:pPr>
            <a:r>
              <a:rPr lang="ru-RU" sz="72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Пусть у ваших учеников будут крепкие крылья</a:t>
            </a:r>
            <a:endParaRPr lang="ru-RU" sz="72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4"/>
          <p:cNvSpPr txBox="1"/>
          <p:nvPr/>
        </p:nvSpPr>
        <p:spPr>
          <a:xfrm>
            <a:off x="2927871" y="2848819"/>
            <a:ext cx="6975002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accent1"/>
              </a:buClr>
              <a:buSzPts val="1600"/>
            </a:pPr>
            <a:endParaRPr sz="72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/>
        </p:nvSpPr>
        <p:spPr>
          <a:xfrm>
            <a:off x="3316850" y="1693300"/>
            <a:ext cx="591840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alibri"/>
              <a:buNone/>
            </a:pPr>
            <a:endParaRPr lang="ru-RU" sz="7200" b="1" i="0" u="none" strike="noStrike" cap="none" dirty="0" smtClean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alibri"/>
              <a:buNone/>
            </a:pPr>
            <a:r>
              <a:rPr lang="en-US" sz="7200" b="1" i="0" u="none" strike="noStrike" cap="none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СПАСИБО</a:t>
            </a:r>
            <a:endParaRPr dirty="0"/>
          </a:p>
        </p:txBody>
      </p:sp>
      <p:sp>
        <p:nvSpPr>
          <p:cNvPr id="212" name="Google Shape;212;p24"/>
          <p:cNvSpPr txBox="1"/>
          <p:nvPr/>
        </p:nvSpPr>
        <p:spPr>
          <a:xfrm>
            <a:off x="2927871" y="2848819"/>
            <a:ext cx="6975002" cy="1705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accent1"/>
              </a:buClr>
              <a:buSzPts val="1600"/>
            </a:pPr>
            <a:endParaRPr sz="72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711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764</Words>
  <Application>Microsoft Office PowerPoint</Application>
  <PresentationFormat>Произвольный</PresentationFormat>
  <Paragraphs>75</Paragraphs>
  <Slides>22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Использование практико-ориентированных задач на уроках русского языка как один из видов проблемного обучения</vt:lpstr>
      <vt:lpstr>Было</vt:lpstr>
      <vt:lpstr>Стало</vt:lpstr>
      <vt:lpstr>Презентация PowerPoint</vt:lpstr>
      <vt:lpstr>Компетенция</vt:lpstr>
      <vt:lpstr> Какие условия необходимо создать? </vt:lpstr>
      <vt:lpstr> Исследовательская деятельность</vt:lpstr>
      <vt:lpstr> Проектная деятельность</vt:lpstr>
      <vt:lpstr> преимущества использования метода проектной деятельности</vt:lpstr>
      <vt:lpstr>Проектная деятельность учащихся на уроках русского языка с точки зрения</vt:lpstr>
      <vt:lpstr>Принципы, на которых построен урок:</vt:lpstr>
      <vt:lpstr>Технология развития критического мышления</vt:lpstr>
      <vt:lpstr>Технология развития критического мышления предполагает обязательные этапы:</vt:lpstr>
      <vt:lpstr>Основные приёмы и методы ТРКМ:</vt:lpstr>
      <vt:lpstr>Основные приёмы и методы ТРКМ:</vt:lpstr>
      <vt:lpstr>Основные приёмы и методы ТРКМ:</vt:lpstr>
      <vt:lpstr>Разговоры о важном</vt:lpstr>
      <vt:lpstr>Прочитайте записанные предложения:</vt:lpstr>
      <vt:lpstr>Вариант задания</vt:lpstr>
      <vt:lpstr>Вариант задания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практико-ориентированных задач на уроках русского языка как один из видов проблемного обучения</dc:title>
  <dc:creator>user</dc:creator>
  <cp:lastModifiedBy>user</cp:lastModifiedBy>
  <cp:revision>3</cp:revision>
  <dcterms:modified xsi:type="dcterms:W3CDTF">2023-12-12T09:11:10Z</dcterms:modified>
</cp:coreProperties>
</file>